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2ef2ca836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2ef2ca836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ef2ca836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ef2ca836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ef2ca836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ef2ca836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ef2ca836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ef2ca836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ef2ca836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ef2ca836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ef2ca836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ef2ca836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ef2ca8369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ef2ca8369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ef2ca836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ef2ca836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ef2ca8369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ef2ca836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ef2ca836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ef2ca836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ef2ca836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2ef2ca836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ef2ca836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ef2ca836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ef2ca8369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ef2ca8369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ef2ca836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ef2ca836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ef2ca8369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ef2ca8369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ef2ca836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ef2ca836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ef2ca8369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ef2ca8369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ef2ca836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ef2ca836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ef2ca836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ef2ca836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ef2ca836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ef2ca836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ef2ca836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ef2ca836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ef2ca836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2ef2ca836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ef2ca836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ef2ca836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2ef2ca836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2ef2ca836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Analyzing Weather Data for Climate Change Trends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Can we make a case for climate change by reviewing hurricane, temperature and droughts data for the past 50 years?</a:t>
            </a:r>
            <a:endParaRPr/>
          </a:p>
        </p:txBody>
      </p:sp>
      <p:sp>
        <p:nvSpPr>
          <p:cNvPr id="74" name="Google Shape;74;p13"/>
          <p:cNvSpPr txBox="1"/>
          <p:nvPr/>
        </p:nvSpPr>
        <p:spPr>
          <a:xfrm>
            <a:off x="353125" y="3531350"/>
            <a:ext cx="156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Team 1:</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Andy, Ivan, Ramees, Saleha</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findings - II</a:t>
            </a:r>
            <a:endParaRPr/>
          </a:p>
        </p:txBody>
      </p:sp>
      <p:sp>
        <p:nvSpPr>
          <p:cNvPr id="138" name="Google Shape;138;p2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frequency of hurricanes peaked in 2000s slightly dipping in 2010s</a:t>
            </a:r>
            <a:endParaRPr/>
          </a:p>
          <a:p>
            <a:pPr indent="0" lvl="0" marL="0" rtl="0" algn="l">
              <a:spcBef>
                <a:spcPts val="1200"/>
              </a:spcBef>
              <a:spcAft>
                <a:spcPts val="0"/>
              </a:spcAft>
              <a:buNone/>
            </a:pPr>
            <a:r>
              <a:rPr lang="en"/>
              <a:t>Over time the frequency has increased</a:t>
            </a:r>
            <a:endParaRPr/>
          </a:p>
          <a:p>
            <a:pPr indent="0" lvl="0" marL="0" rtl="0" algn="l">
              <a:spcBef>
                <a:spcPts val="1200"/>
              </a:spcBef>
              <a:spcAft>
                <a:spcPts val="0"/>
              </a:spcAft>
              <a:buNone/>
            </a:pPr>
            <a:r>
              <a:rPr lang="en"/>
              <a:t>It’s already halfway the 2000s peak value and we are in early 2020s</a:t>
            </a:r>
            <a:endParaRPr/>
          </a:p>
          <a:p>
            <a:pPr indent="0" lvl="0" marL="0" rtl="0" algn="l">
              <a:spcBef>
                <a:spcPts val="1200"/>
              </a:spcBef>
              <a:spcAft>
                <a:spcPts val="0"/>
              </a:spcAft>
              <a:buNone/>
            </a:pPr>
            <a:r>
              <a:rPr lang="en"/>
              <a:t>Corroborates the fact that hurricanes are caused by warm ocean air rising to create low pressure “vacuum” areas</a:t>
            </a:r>
            <a:endParaRPr/>
          </a:p>
          <a:p>
            <a:pPr indent="0" lvl="0" marL="0" rtl="0" algn="l">
              <a:spcBef>
                <a:spcPts val="1200"/>
              </a:spcBef>
              <a:spcAft>
                <a:spcPts val="1200"/>
              </a:spcAft>
              <a:buNone/>
            </a:pPr>
            <a:r>
              <a:rPr lang="en"/>
              <a:t>Intensity has been increasing as well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Analysis - Droughts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Droughts in United States</a:t>
            </a:r>
            <a:endParaRPr/>
          </a:p>
        </p:txBody>
      </p:sp>
      <p:sp>
        <p:nvSpPr>
          <p:cNvPr id="149" name="Google Shape;149;p24"/>
          <p:cNvSpPr txBox="1"/>
          <p:nvPr>
            <p:ph idx="1" type="body"/>
          </p:nvPr>
        </p:nvSpPr>
        <p:spPr>
          <a:xfrm>
            <a:off x="1228299" y="1368350"/>
            <a:ext cx="65253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look at historical droughts data to identify trends over time by state to see if:</a:t>
            </a:r>
            <a:endParaRPr/>
          </a:p>
          <a:p>
            <a:pPr indent="-342900" lvl="0" marL="457200" rtl="0" algn="l">
              <a:spcBef>
                <a:spcPts val="1200"/>
              </a:spcBef>
              <a:spcAft>
                <a:spcPts val="0"/>
              </a:spcAft>
              <a:buSzPts val="1800"/>
              <a:buAutoNum type="alphaLcParenR"/>
            </a:pPr>
            <a:r>
              <a:rPr lang="en"/>
              <a:t>Drought intensity has increased over time</a:t>
            </a:r>
            <a:endParaRPr/>
          </a:p>
          <a:p>
            <a:pPr indent="-342900" lvl="0" marL="457200" rtl="0" algn="l">
              <a:spcBef>
                <a:spcPts val="0"/>
              </a:spcBef>
              <a:spcAft>
                <a:spcPts val="0"/>
              </a:spcAft>
              <a:buSzPts val="1800"/>
              <a:buAutoNum type="alphaLcParenR"/>
            </a:pPr>
            <a:r>
              <a:rPr lang="en"/>
              <a:t>Where these changes have </a:t>
            </a:r>
            <a:r>
              <a:rPr lang="en"/>
              <a:t>occurred</a:t>
            </a:r>
            <a:endParaRPr/>
          </a:p>
          <a:p>
            <a:pPr indent="-342900" lvl="0" marL="457200" rtl="0" algn="l">
              <a:spcBef>
                <a:spcPts val="0"/>
              </a:spcBef>
              <a:spcAft>
                <a:spcPts val="0"/>
              </a:spcAft>
              <a:buSzPts val="1800"/>
              <a:buAutoNum type="alphaLcParenR"/>
            </a:pPr>
            <a:r>
              <a:rPr lang="en"/>
              <a:t>Drought occurrence has increased over 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approach</a:t>
            </a:r>
            <a:endParaRPr/>
          </a:p>
        </p:txBody>
      </p:sp>
      <p:sp>
        <p:nvSpPr>
          <p:cNvPr id="155" name="Google Shape;155;p25"/>
          <p:cNvSpPr txBox="1"/>
          <p:nvPr/>
        </p:nvSpPr>
        <p:spPr>
          <a:xfrm>
            <a:off x="507350" y="1382100"/>
            <a:ext cx="4574700" cy="3140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Lato"/>
              <a:buChar char="-"/>
            </a:pPr>
            <a:r>
              <a:rPr lang="en" sz="2400">
                <a:latin typeface="Lato"/>
                <a:ea typeface="Lato"/>
                <a:cs typeface="Lato"/>
                <a:sym typeface="Lato"/>
              </a:rPr>
              <a:t>Categorize the drought data into 3 types: Abnormally dry, severe drought, extreme drought</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Show the trends over time for each state</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Calculate the mean of the droughts</a:t>
            </a:r>
            <a:endParaRPr sz="2400">
              <a:latin typeface="Lato"/>
              <a:ea typeface="Lato"/>
              <a:cs typeface="Lato"/>
              <a:sym typeface="Lato"/>
            </a:endParaRPr>
          </a:p>
        </p:txBody>
      </p:sp>
      <p:pic>
        <p:nvPicPr>
          <p:cNvPr id="156" name="Google Shape;156;p25"/>
          <p:cNvPicPr preferRelativeResize="0"/>
          <p:nvPr/>
        </p:nvPicPr>
        <p:blipFill>
          <a:blip r:embed="rId3">
            <a:alphaModFix/>
          </a:blip>
          <a:stretch>
            <a:fillRect/>
          </a:stretch>
        </p:blipFill>
        <p:spPr>
          <a:xfrm>
            <a:off x="5234450" y="1802375"/>
            <a:ext cx="3757148" cy="21244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 - I</a:t>
            </a:r>
            <a:endParaRPr/>
          </a:p>
        </p:txBody>
      </p:sp>
      <p:sp>
        <p:nvSpPr>
          <p:cNvPr id="162" name="Google Shape;162;p26"/>
          <p:cNvSpPr txBox="1"/>
          <p:nvPr/>
        </p:nvSpPr>
        <p:spPr>
          <a:xfrm>
            <a:off x="5266325" y="1412550"/>
            <a:ext cx="35577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chemeClr val="dk2"/>
                </a:solidFill>
                <a:highlight>
                  <a:srgbClr val="FFFFFF"/>
                </a:highlight>
              </a:rPr>
              <a:t>The states that have the highest extreme drought percentage are the Southwestern States and California.</a:t>
            </a:r>
            <a:endParaRPr sz="2200">
              <a:latin typeface="Lato"/>
              <a:ea typeface="Lato"/>
              <a:cs typeface="Lato"/>
              <a:sym typeface="Lato"/>
            </a:endParaRPr>
          </a:p>
        </p:txBody>
      </p:sp>
      <p:pic>
        <p:nvPicPr>
          <p:cNvPr id="163" name="Google Shape;163;p26"/>
          <p:cNvPicPr preferRelativeResize="0"/>
          <p:nvPr/>
        </p:nvPicPr>
        <p:blipFill>
          <a:blip r:embed="rId3">
            <a:alphaModFix/>
          </a:blip>
          <a:stretch>
            <a:fillRect/>
          </a:stretch>
        </p:blipFill>
        <p:spPr>
          <a:xfrm>
            <a:off x="198450" y="1326425"/>
            <a:ext cx="4961526" cy="2749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 - II</a:t>
            </a:r>
            <a:endParaRPr/>
          </a:p>
        </p:txBody>
      </p:sp>
      <p:pic>
        <p:nvPicPr>
          <p:cNvPr id="169" name="Google Shape;169;p27"/>
          <p:cNvPicPr preferRelativeResize="0"/>
          <p:nvPr/>
        </p:nvPicPr>
        <p:blipFill>
          <a:blip r:embed="rId3">
            <a:alphaModFix/>
          </a:blip>
          <a:stretch>
            <a:fillRect/>
          </a:stretch>
        </p:blipFill>
        <p:spPr>
          <a:xfrm>
            <a:off x="303300" y="1143275"/>
            <a:ext cx="5973750" cy="2986875"/>
          </a:xfrm>
          <a:prstGeom prst="rect">
            <a:avLst/>
          </a:prstGeom>
          <a:noFill/>
          <a:ln>
            <a:noFill/>
          </a:ln>
        </p:spPr>
      </p:pic>
      <p:sp>
        <p:nvSpPr>
          <p:cNvPr id="170" name="Google Shape;170;p27"/>
          <p:cNvSpPr txBox="1"/>
          <p:nvPr/>
        </p:nvSpPr>
        <p:spPr>
          <a:xfrm>
            <a:off x="6525325" y="1228300"/>
            <a:ext cx="2298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There isn’t a marked change in droughts that can be observed from the data over past 23 years</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Analysis - Temperature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Analyzing temperature data for BC</a:t>
            </a:r>
            <a:endParaRPr/>
          </a:p>
        </p:txBody>
      </p:sp>
      <p:sp>
        <p:nvSpPr>
          <p:cNvPr id="181" name="Google Shape;181;p2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BC has come under scrutiny of late for extreme temps and we wanted to analyze 50 years of daily temp data to see whether there has been increase in temperature extremes there</a:t>
            </a:r>
            <a:endParaRPr/>
          </a:p>
          <a:p>
            <a:pPr indent="-342900" lvl="0" marL="457200" rtl="0" algn="l">
              <a:spcBef>
                <a:spcPts val="0"/>
              </a:spcBef>
              <a:spcAft>
                <a:spcPts val="0"/>
              </a:spcAft>
              <a:buSzPts val="1800"/>
              <a:buChar char="-"/>
            </a:pPr>
            <a:r>
              <a:rPr lang="en"/>
              <a:t>We also see what the trend for wildfires is over last decade in light of temperature data</a:t>
            </a:r>
            <a:endParaRPr/>
          </a:p>
          <a:p>
            <a:pPr indent="-342900" lvl="0" marL="457200" rtl="0" algn="l">
              <a:spcBef>
                <a:spcPts val="0"/>
              </a:spcBef>
              <a:spcAft>
                <a:spcPts val="0"/>
              </a:spcAft>
              <a:buSzPts val="1800"/>
              <a:buChar char="-"/>
            </a:pPr>
            <a:r>
              <a:rPr lang="en"/>
              <a:t>Try to identify correlations between seasons and temperature extremes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Temperature Variance for 50 yrs</a:t>
            </a:r>
            <a:endParaRPr/>
          </a:p>
        </p:txBody>
      </p:sp>
      <p:sp>
        <p:nvSpPr>
          <p:cNvPr id="187" name="Google Shape;187;p30"/>
          <p:cNvSpPr txBox="1"/>
          <p:nvPr>
            <p:ph idx="1" type="body"/>
          </p:nvPr>
        </p:nvSpPr>
        <p:spPr>
          <a:xfrm>
            <a:off x="5987932" y="1595775"/>
            <a:ext cx="2743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Temperature variations show small recent spikes but it’s not sufficient to show major and steady changes</a:t>
            </a:r>
            <a:endParaRPr/>
          </a:p>
        </p:txBody>
      </p:sp>
      <p:pic>
        <p:nvPicPr>
          <p:cNvPr id="188" name="Google Shape;188;p30"/>
          <p:cNvPicPr preferRelativeResize="0"/>
          <p:nvPr/>
        </p:nvPicPr>
        <p:blipFill>
          <a:blip r:embed="rId3">
            <a:alphaModFix/>
          </a:blip>
          <a:stretch>
            <a:fillRect/>
          </a:stretch>
        </p:blipFill>
        <p:spPr>
          <a:xfrm>
            <a:off x="80848" y="1257925"/>
            <a:ext cx="5830298" cy="3678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Wildfires Occurrence </a:t>
            </a:r>
            <a:endParaRPr/>
          </a:p>
        </p:txBody>
      </p:sp>
      <p:sp>
        <p:nvSpPr>
          <p:cNvPr id="194" name="Google Shape;194;p31"/>
          <p:cNvSpPr txBox="1"/>
          <p:nvPr>
            <p:ph idx="1" type="body"/>
          </p:nvPr>
        </p:nvSpPr>
        <p:spPr>
          <a:xfrm>
            <a:off x="5012880" y="1595775"/>
            <a:ext cx="3718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50">
                <a:highlight>
                  <a:srgbClr val="FFFFFF"/>
                </a:highlight>
                <a:latin typeface="Arial"/>
                <a:ea typeface="Arial"/>
                <a:cs typeface="Arial"/>
                <a:sym typeface="Arial"/>
              </a:rPr>
              <a:t>There seems to be some increase in severity of wildfires over time as the area (in hectares) affected seems to be increasing</a:t>
            </a:r>
            <a:endParaRPr sz="2500"/>
          </a:p>
        </p:txBody>
      </p:sp>
      <p:pic>
        <p:nvPicPr>
          <p:cNvPr id="195" name="Google Shape;195;p31"/>
          <p:cNvPicPr preferRelativeResize="0"/>
          <p:nvPr/>
        </p:nvPicPr>
        <p:blipFill>
          <a:blip r:embed="rId3">
            <a:alphaModFix/>
          </a:blip>
          <a:stretch>
            <a:fillRect/>
          </a:stretch>
        </p:blipFill>
        <p:spPr>
          <a:xfrm>
            <a:off x="1" y="1417463"/>
            <a:ext cx="5012873" cy="3498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Setting Context</a:t>
            </a:r>
            <a:endParaRPr/>
          </a:p>
        </p:txBody>
      </p:sp>
      <p:sp>
        <p:nvSpPr>
          <p:cNvPr id="80" name="Google Shape;80;p14"/>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urgency of the climate change question</a:t>
            </a:r>
            <a:endParaRPr/>
          </a:p>
        </p:txBody>
      </p:sp>
      <p:sp>
        <p:nvSpPr>
          <p:cNvPr id="81" name="Google Shape;81;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a:t>Climate scientists have been warning us of a global rise in temperature</a:t>
            </a:r>
            <a:endParaRPr/>
          </a:p>
          <a:p>
            <a:pPr indent="0" lvl="0" marL="0" rtl="0" algn="l">
              <a:spcBef>
                <a:spcPts val="1200"/>
              </a:spcBef>
              <a:spcAft>
                <a:spcPts val="0"/>
              </a:spcAft>
              <a:buNone/>
            </a:pPr>
            <a:r>
              <a:rPr lang="en"/>
              <a:t>Increased carbon emissions over the post industrial revolution and in 20th century</a:t>
            </a:r>
            <a:endParaRPr/>
          </a:p>
          <a:p>
            <a:pPr indent="0" lvl="0" marL="0" rtl="0" algn="l">
              <a:spcBef>
                <a:spcPts val="1200"/>
              </a:spcBef>
              <a:spcAft>
                <a:spcPts val="0"/>
              </a:spcAft>
              <a:buNone/>
            </a:pPr>
            <a:r>
              <a:rPr lang="en"/>
              <a:t>Greenhouse effect and its effects: ozone, rising temps, floods</a:t>
            </a:r>
            <a:endParaRPr/>
          </a:p>
          <a:p>
            <a:pPr indent="0" lvl="0" marL="0" rtl="0" algn="l">
              <a:spcBef>
                <a:spcPts val="1200"/>
              </a:spcBef>
              <a:spcAft>
                <a:spcPts val="1200"/>
              </a:spcAft>
              <a:buNone/>
            </a:pPr>
            <a:r>
              <a:rPr lang="en"/>
              <a:t>How easily can we infer this from weather data of last few decades?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n"/>
              <a:t>Plot of the correlation - moderate correlation of 0.67</a:t>
            </a:r>
            <a:endParaRPr/>
          </a:p>
        </p:txBody>
      </p:sp>
      <p:pic>
        <p:nvPicPr>
          <p:cNvPr id="201" name="Google Shape;201;p32"/>
          <p:cNvPicPr preferRelativeResize="0"/>
          <p:nvPr/>
        </p:nvPicPr>
        <p:blipFill>
          <a:blip r:embed="rId3">
            <a:alphaModFix/>
          </a:blip>
          <a:stretch>
            <a:fillRect/>
          </a:stretch>
        </p:blipFill>
        <p:spPr>
          <a:xfrm>
            <a:off x="1979500" y="183100"/>
            <a:ext cx="5472714" cy="3921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Temperature Variance by Seasons</a:t>
            </a:r>
            <a:endParaRPr/>
          </a:p>
        </p:txBody>
      </p:sp>
      <p:sp>
        <p:nvSpPr>
          <p:cNvPr id="207" name="Google Shape;207;p33"/>
          <p:cNvSpPr txBox="1"/>
          <p:nvPr>
            <p:ph idx="1" type="body"/>
          </p:nvPr>
        </p:nvSpPr>
        <p:spPr>
          <a:xfrm>
            <a:off x="5812882" y="1235700"/>
            <a:ext cx="29187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50">
                <a:highlight>
                  <a:srgbClr val="FFFFFF"/>
                </a:highlight>
                <a:latin typeface="Arial"/>
                <a:ea typeface="Arial"/>
                <a:cs typeface="Arial"/>
                <a:sym typeface="Arial"/>
              </a:rPr>
              <a:t>By examining the figure above, the average temperature for each season is increasing each decade.</a:t>
            </a:r>
            <a:endParaRPr sz="2700"/>
          </a:p>
        </p:txBody>
      </p:sp>
      <p:pic>
        <p:nvPicPr>
          <p:cNvPr id="208" name="Google Shape;208;p33"/>
          <p:cNvPicPr preferRelativeResize="0"/>
          <p:nvPr/>
        </p:nvPicPr>
        <p:blipFill>
          <a:blip r:embed="rId3">
            <a:alphaModFix/>
          </a:blip>
          <a:stretch>
            <a:fillRect/>
          </a:stretch>
        </p:blipFill>
        <p:spPr>
          <a:xfrm>
            <a:off x="209674" y="1235700"/>
            <a:ext cx="5603200" cy="3362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Effects on Business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Effects of hurricanes on commodities</a:t>
            </a:r>
            <a:endParaRPr/>
          </a:p>
        </p:txBody>
      </p:sp>
      <p:sp>
        <p:nvSpPr>
          <p:cNvPr id="219" name="Google Shape;219;p3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Approach: We intook data for gas prices and cross-referenced it to the hurricane </a:t>
            </a:r>
            <a:r>
              <a:rPr lang="en"/>
              <a:t>occurrences</a:t>
            </a:r>
            <a:endParaRPr/>
          </a:p>
          <a:p>
            <a:pPr indent="-342900" lvl="0" marL="457200" rtl="0" algn="l">
              <a:spcBef>
                <a:spcPts val="0"/>
              </a:spcBef>
              <a:spcAft>
                <a:spcPts val="0"/>
              </a:spcAft>
              <a:buSzPts val="1800"/>
              <a:buChar char="-"/>
            </a:pPr>
            <a:r>
              <a:rPr lang="en"/>
              <a:t>We found that there were instances where the prices were both negatively and positively correlated with the hurricane occurrence</a:t>
            </a:r>
            <a:endParaRPr/>
          </a:p>
          <a:p>
            <a:pPr indent="-342900" lvl="0" marL="457200" rtl="0" algn="l">
              <a:spcBef>
                <a:spcPts val="0"/>
              </a:spcBef>
              <a:spcAft>
                <a:spcPts val="0"/>
              </a:spcAft>
              <a:buSzPts val="1800"/>
              <a:buChar char="-"/>
            </a:pPr>
            <a:r>
              <a:rPr lang="en"/>
              <a:t> Conclusion: Other factors must be at play to affect the gas prices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n"/>
              <a:t>There seems to be no determinate relationship between Hurricane &amp; Gas Prices</a:t>
            </a:r>
            <a:endParaRPr/>
          </a:p>
        </p:txBody>
      </p:sp>
      <p:pic>
        <p:nvPicPr>
          <p:cNvPr id="225" name="Google Shape;225;p36"/>
          <p:cNvPicPr preferRelativeResize="0"/>
          <p:nvPr/>
        </p:nvPicPr>
        <p:blipFill>
          <a:blip r:embed="rId3">
            <a:alphaModFix/>
          </a:blip>
          <a:stretch>
            <a:fillRect/>
          </a:stretch>
        </p:blipFill>
        <p:spPr>
          <a:xfrm>
            <a:off x="152400" y="152400"/>
            <a:ext cx="8839204" cy="36211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Effects of wildfires on stocks</a:t>
            </a:r>
            <a:endParaRPr/>
          </a:p>
        </p:txBody>
      </p:sp>
      <p:sp>
        <p:nvSpPr>
          <p:cNvPr id="231" name="Google Shape;231;p3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 is input driven and needs to be completed in Jupyter Notebook</a:t>
            </a:r>
            <a:endParaRPr/>
          </a:p>
          <a:p>
            <a:pPr indent="0" lvl="0" marL="0" rtl="0" algn="l">
              <a:spcBef>
                <a:spcPts val="1200"/>
              </a:spcBef>
              <a:spcAft>
                <a:spcPts val="1200"/>
              </a:spcAft>
              <a:buNone/>
            </a:pPr>
            <a:r>
              <a:rPr lang="en"/>
              <a:t>The data doesn’t show a meaningful relationship between wildfires in BC and the regional prices of commodities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193725" y="537150"/>
            <a:ext cx="4274100" cy="1266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1.5 C</a:t>
            </a:r>
            <a:endParaRPr/>
          </a:p>
        </p:txBody>
      </p:sp>
      <p:sp>
        <p:nvSpPr>
          <p:cNvPr id="87" name="Google Shape;87;p15"/>
          <p:cNvSpPr txBox="1"/>
          <p:nvPr>
            <p:ph idx="1" type="body"/>
          </p:nvPr>
        </p:nvSpPr>
        <p:spPr>
          <a:xfrm>
            <a:off x="439425" y="1804050"/>
            <a:ext cx="4028400" cy="68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Temperature change in last 6 decades</a:t>
            </a:r>
            <a:endParaRPr/>
          </a:p>
        </p:txBody>
      </p:sp>
      <p:sp>
        <p:nvSpPr>
          <p:cNvPr id="88" name="Google Shape;88;p15"/>
          <p:cNvSpPr txBox="1"/>
          <p:nvPr>
            <p:ph type="title"/>
          </p:nvPr>
        </p:nvSpPr>
        <p:spPr>
          <a:xfrm>
            <a:off x="4660525" y="735600"/>
            <a:ext cx="4274100" cy="126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6240"/>
              <a:t>2001-2010</a:t>
            </a:r>
            <a:endParaRPr sz="6240"/>
          </a:p>
        </p:txBody>
      </p:sp>
      <p:sp>
        <p:nvSpPr>
          <p:cNvPr id="89" name="Google Shape;89;p15"/>
          <p:cNvSpPr txBox="1"/>
          <p:nvPr>
            <p:ph idx="1" type="body"/>
          </p:nvPr>
        </p:nvSpPr>
        <p:spPr>
          <a:xfrm>
            <a:off x="4783375" y="1726150"/>
            <a:ext cx="4028400" cy="68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warmest decade on record</a:t>
            </a:r>
            <a:endParaRPr/>
          </a:p>
        </p:txBody>
      </p:sp>
      <p:sp>
        <p:nvSpPr>
          <p:cNvPr id="90" name="Google Shape;90;p15"/>
          <p:cNvSpPr txBox="1"/>
          <p:nvPr>
            <p:ph type="title"/>
          </p:nvPr>
        </p:nvSpPr>
        <p:spPr>
          <a:xfrm>
            <a:off x="439425" y="2571750"/>
            <a:ext cx="4274100" cy="126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40"/>
              <a:t>Strange weather patterns</a:t>
            </a:r>
            <a:endParaRPr sz="4140"/>
          </a:p>
        </p:txBody>
      </p:sp>
      <p:sp>
        <p:nvSpPr>
          <p:cNvPr id="91" name="Google Shape;91;p15"/>
          <p:cNvSpPr txBox="1"/>
          <p:nvPr>
            <p:ph type="title"/>
          </p:nvPr>
        </p:nvSpPr>
        <p:spPr>
          <a:xfrm>
            <a:off x="4783375" y="2487150"/>
            <a:ext cx="4274100" cy="126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40"/>
              <a:t>42108/150388</a:t>
            </a:r>
            <a:endParaRPr sz="4140"/>
          </a:p>
        </p:txBody>
      </p:sp>
      <p:sp>
        <p:nvSpPr>
          <p:cNvPr id="92" name="Google Shape;92;p15"/>
          <p:cNvSpPr txBox="1"/>
          <p:nvPr>
            <p:ph idx="1" type="body"/>
          </p:nvPr>
        </p:nvSpPr>
        <p:spPr>
          <a:xfrm>
            <a:off x="5115600" y="3678425"/>
            <a:ext cx="4028400" cy="68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rgbClr val="000000"/>
              </a:buClr>
              <a:buSzPts val="852"/>
              <a:buFont typeface="Arial"/>
              <a:buNone/>
            </a:pPr>
            <a:r>
              <a:rPr lang="en" sz="2408"/>
              <a:t>No of threatened marine life</a:t>
            </a:r>
            <a:endParaRPr sz="2108"/>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our analysis</a:t>
            </a:r>
            <a:endParaRPr/>
          </a:p>
        </p:txBody>
      </p:sp>
      <p:sp>
        <p:nvSpPr>
          <p:cNvPr id="98" name="Google Shape;98;p16"/>
          <p:cNvSpPr txBox="1"/>
          <p:nvPr>
            <p:ph idx="1" type="body"/>
          </p:nvPr>
        </p:nvSpPr>
        <p:spPr>
          <a:xfrm>
            <a:off x="303630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Droughts</a:t>
            </a:r>
            <a:endParaRPr/>
          </a:p>
          <a:p>
            <a:pPr indent="-317500" lvl="0" marL="457200" rtl="0" algn="l">
              <a:spcBef>
                <a:spcPts val="1200"/>
              </a:spcBef>
              <a:spcAft>
                <a:spcPts val="0"/>
              </a:spcAft>
              <a:buSzPts val="1400"/>
              <a:buChar char="-"/>
            </a:pPr>
            <a:r>
              <a:rPr lang="en"/>
              <a:t>We will use 50 years data</a:t>
            </a:r>
            <a:endParaRPr/>
          </a:p>
          <a:p>
            <a:pPr indent="-317500" lvl="0" marL="457200" rtl="0" algn="l">
              <a:spcBef>
                <a:spcPts val="0"/>
              </a:spcBef>
              <a:spcAft>
                <a:spcPts val="0"/>
              </a:spcAft>
              <a:buSzPts val="1400"/>
              <a:buChar char="-"/>
            </a:pPr>
            <a:r>
              <a:rPr lang="en"/>
              <a:t>Continental United States </a:t>
            </a:r>
            <a:endParaRPr/>
          </a:p>
          <a:p>
            <a:pPr indent="-317500" lvl="0" marL="457200" rtl="0" algn="l">
              <a:spcBef>
                <a:spcPts val="0"/>
              </a:spcBef>
              <a:spcAft>
                <a:spcPts val="0"/>
              </a:spcAft>
              <a:buSzPts val="1400"/>
              <a:buChar char="-"/>
            </a:pPr>
            <a:r>
              <a:rPr lang="en"/>
              <a:t>Review droughts by severity</a:t>
            </a:r>
            <a:endParaRPr/>
          </a:p>
          <a:p>
            <a:pPr indent="-317500" lvl="0" marL="457200" rtl="0" algn="l">
              <a:spcBef>
                <a:spcPts val="0"/>
              </a:spcBef>
              <a:spcAft>
                <a:spcPts val="0"/>
              </a:spcAft>
              <a:buSzPts val="1400"/>
              <a:buChar char="-"/>
            </a:pPr>
            <a:r>
              <a:rPr lang="en"/>
              <a:t>Look at the location distribution</a:t>
            </a:r>
            <a:endParaRPr/>
          </a:p>
          <a:p>
            <a:pPr indent="-317500" lvl="0" marL="457200" rtl="0" algn="l">
              <a:spcBef>
                <a:spcPts val="0"/>
              </a:spcBef>
              <a:spcAft>
                <a:spcPts val="0"/>
              </a:spcAft>
              <a:buSzPts val="1400"/>
              <a:buChar char="-"/>
            </a:pPr>
            <a:r>
              <a:rPr lang="en"/>
              <a:t>Identify frequency over time</a:t>
            </a:r>
            <a:endParaRPr/>
          </a:p>
          <a:p>
            <a:pPr indent="-317500" lvl="0" marL="457200" rtl="0" algn="l">
              <a:spcBef>
                <a:spcPts val="0"/>
              </a:spcBef>
              <a:spcAft>
                <a:spcPts val="0"/>
              </a:spcAft>
              <a:buSzPts val="1400"/>
              <a:buChar char="-"/>
            </a:pPr>
            <a:r>
              <a:rPr lang="en"/>
              <a:t>See how droughts can impact commodities</a:t>
            </a:r>
            <a:endParaRPr/>
          </a:p>
        </p:txBody>
      </p:sp>
      <p:sp>
        <p:nvSpPr>
          <p:cNvPr id="99" name="Google Shape;99;p16"/>
          <p:cNvSpPr txBox="1"/>
          <p:nvPr>
            <p:ph idx="2" type="body"/>
          </p:nvPr>
        </p:nvSpPr>
        <p:spPr>
          <a:xfrm>
            <a:off x="6072597"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Temperature Extremes</a:t>
            </a:r>
            <a:endParaRPr/>
          </a:p>
          <a:p>
            <a:pPr indent="-317500" lvl="0" marL="457200" rtl="0" algn="l">
              <a:spcBef>
                <a:spcPts val="1200"/>
              </a:spcBef>
              <a:spcAft>
                <a:spcPts val="0"/>
              </a:spcAft>
              <a:buSzPts val="1400"/>
              <a:buChar char="-"/>
            </a:pPr>
            <a:r>
              <a:rPr lang="en"/>
              <a:t>We will use 50 years’ temp data</a:t>
            </a:r>
            <a:endParaRPr/>
          </a:p>
          <a:p>
            <a:pPr indent="-317500" lvl="0" marL="457200" rtl="0" algn="l">
              <a:spcBef>
                <a:spcPts val="0"/>
              </a:spcBef>
              <a:spcAft>
                <a:spcPts val="0"/>
              </a:spcAft>
              <a:buSzPts val="1400"/>
              <a:buChar char="-"/>
            </a:pPr>
            <a:r>
              <a:rPr lang="en"/>
              <a:t>British Columbia</a:t>
            </a:r>
            <a:endParaRPr/>
          </a:p>
          <a:p>
            <a:pPr indent="-317500" lvl="0" marL="457200" rtl="0" algn="l">
              <a:spcBef>
                <a:spcPts val="0"/>
              </a:spcBef>
              <a:spcAft>
                <a:spcPts val="0"/>
              </a:spcAft>
              <a:buSzPts val="1400"/>
              <a:buChar char="-"/>
            </a:pPr>
            <a:r>
              <a:rPr lang="en"/>
              <a:t>Review the variance  in extreme temps over time</a:t>
            </a:r>
            <a:endParaRPr/>
          </a:p>
          <a:p>
            <a:pPr indent="-317500" lvl="0" marL="457200" rtl="0" algn="l">
              <a:spcBef>
                <a:spcPts val="0"/>
              </a:spcBef>
              <a:spcAft>
                <a:spcPts val="0"/>
              </a:spcAft>
              <a:buSzPts val="1400"/>
              <a:buChar char="-"/>
            </a:pPr>
            <a:r>
              <a:rPr lang="en"/>
              <a:t>Cross-reference heat data with </a:t>
            </a:r>
            <a:r>
              <a:rPr lang="en"/>
              <a:t>occurrence</a:t>
            </a:r>
            <a:r>
              <a:rPr lang="en"/>
              <a:t> of wildfires</a:t>
            </a:r>
            <a:endParaRPr/>
          </a:p>
        </p:txBody>
      </p:sp>
      <p:sp>
        <p:nvSpPr>
          <p:cNvPr id="100" name="Google Shape;100;p16"/>
          <p:cNvSpPr txBox="1"/>
          <p:nvPr>
            <p:ph idx="1" type="body"/>
          </p:nvPr>
        </p:nvSpPr>
        <p:spPr>
          <a:xfrm>
            <a:off x="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Hurricanes</a:t>
            </a:r>
            <a:endParaRPr/>
          </a:p>
          <a:p>
            <a:pPr indent="-317500" lvl="0" marL="457200" rtl="0" algn="l">
              <a:spcBef>
                <a:spcPts val="1200"/>
              </a:spcBef>
              <a:spcAft>
                <a:spcPts val="0"/>
              </a:spcAft>
              <a:buSzPts val="1400"/>
              <a:buChar char="-"/>
            </a:pPr>
            <a:r>
              <a:rPr lang="en"/>
              <a:t>We will use 50 years data</a:t>
            </a:r>
            <a:endParaRPr/>
          </a:p>
          <a:p>
            <a:pPr indent="-317500" lvl="0" marL="457200" rtl="0" algn="l">
              <a:spcBef>
                <a:spcPts val="0"/>
              </a:spcBef>
              <a:spcAft>
                <a:spcPts val="0"/>
              </a:spcAft>
              <a:buSzPts val="1400"/>
              <a:buChar char="-"/>
            </a:pPr>
            <a:r>
              <a:rPr lang="en"/>
              <a:t>Atlantic Ocean</a:t>
            </a:r>
            <a:endParaRPr/>
          </a:p>
          <a:p>
            <a:pPr indent="-317500" lvl="0" marL="457200" rtl="0" algn="l">
              <a:spcBef>
                <a:spcPts val="0"/>
              </a:spcBef>
              <a:spcAft>
                <a:spcPts val="0"/>
              </a:spcAft>
              <a:buSzPts val="1400"/>
              <a:buChar char="-"/>
            </a:pPr>
            <a:r>
              <a:rPr lang="en"/>
              <a:t>Review hurricane category</a:t>
            </a:r>
            <a:endParaRPr/>
          </a:p>
          <a:p>
            <a:pPr indent="-317500" lvl="0" marL="457200" rtl="0" algn="l">
              <a:spcBef>
                <a:spcPts val="0"/>
              </a:spcBef>
              <a:spcAft>
                <a:spcPts val="0"/>
              </a:spcAft>
              <a:buSzPts val="1400"/>
              <a:buChar char="-"/>
            </a:pPr>
            <a:r>
              <a:rPr lang="en"/>
              <a:t>Look at the location distribution for landfall events</a:t>
            </a:r>
            <a:endParaRPr/>
          </a:p>
          <a:p>
            <a:pPr indent="-317500" lvl="0" marL="457200" rtl="0" algn="l">
              <a:spcBef>
                <a:spcPts val="0"/>
              </a:spcBef>
              <a:spcAft>
                <a:spcPts val="0"/>
              </a:spcAft>
              <a:buSzPts val="1400"/>
              <a:buChar char="-"/>
            </a:pPr>
            <a:r>
              <a:rPr lang="en"/>
              <a:t>Identify frequency over time</a:t>
            </a:r>
            <a:endParaRPr/>
          </a:p>
          <a:p>
            <a:pPr indent="-317500" lvl="0" marL="457200" rtl="0" algn="l">
              <a:spcBef>
                <a:spcPts val="0"/>
              </a:spcBef>
              <a:spcAft>
                <a:spcPts val="0"/>
              </a:spcAft>
              <a:buSzPts val="1400"/>
              <a:buChar char="-"/>
            </a:pPr>
            <a:r>
              <a:rPr lang="en"/>
              <a:t>See how this can impact commodities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Analysis - Hurricane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9500" y="936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Hurricanes in Atlantic</a:t>
            </a:r>
            <a:endParaRPr/>
          </a:p>
        </p:txBody>
      </p:sp>
      <p:sp>
        <p:nvSpPr>
          <p:cNvPr id="111" name="Google Shape;111;p18"/>
          <p:cNvSpPr txBox="1"/>
          <p:nvPr>
            <p:ph idx="1" type="body"/>
          </p:nvPr>
        </p:nvSpPr>
        <p:spPr>
          <a:xfrm>
            <a:off x="102975" y="1692304"/>
            <a:ext cx="2808000" cy="280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Figure 1. Shows the occurrence of hurricanes in the Atlantic ocean, if and where they make landfall. The vast majority of hurricanes hit the east coast of US and Mexico.</a:t>
            </a:r>
            <a:endParaRPr/>
          </a:p>
        </p:txBody>
      </p:sp>
      <p:pic>
        <p:nvPicPr>
          <p:cNvPr id="112" name="Google Shape;112;p18"/>
          <p:cNvPicPr preferRelativeResize="0"/>
          <p:nvPr/>
        </p:nvPicPr>
        <p:blipFill>
          <a:blip r:embed="rId3">
            <a:alphaModFix/>
          </a:blip>
          <a:stretch>
            <a:fillRect/>
          </a:stretch>
        </p:blipFill>
        <p:spPr>
          <a:xfrm>
            <a:off x="2910975" y="514975"/>
            <a:ext cx="5711698" cy="34164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Approach - I</a:t>
            </a:r>
            <a:endParaRPr/>
          </a:p>
        </p:txBody>
      </p:sp>
      <p:sp>
        <p:nvSpPr>
          <p:cNvPr id="118" name="Google Shape;118;p19"/>
          <p:cNvSpPr txBox="1"/>
          <p:nvPr>
            <p:ph idx="1" type="body"/>
          </p:nvPr>
        </p:nvSpPr>
        <p:spPr>
          <a:xfrm>
            <a:off x="170202" y="1211350"/>
            <a:ext cx="5073900" cy="3162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We analyzed hurricane data for the Atlantic over last 50 years</a:t>
            </a:r>
            <a:endParaRPr/>
          </a:p>
          <a:p>
            <a:pPr indent="0" lvl="0" marL="0" rtl="0" algn="l">
              <a:spcBef>
                <a:spcPts val="1200"/>
              </a:spcBef>
              <a:spcAft>
                <a:spcPts val="0"/>
              </a:spcAft>
              <a:buNone/>
            </a:pPr>
            <a:r>
              <a:rPr lang="en"/>
              <a:t>Hurricanes have 7 classifications based on wind speed</a:t>
            </a:r>
            <a:endParaRPr/>
          </a:p>
          <a:p>
            <a:pPr indent="0" lvl="0" marL="0" rtl="0" algn="l">
              <a:spcBef>
                <a:spcPts val="1200"/>
              </a:spcBef>
              <a:spcAft>
                <a:spcPts val="0"/>
              </a:spcAft>
              <a:buNone/>
            </a:pPr>
            <a:r>
              <a:rPr lang="en"/>
              <a:t>We constructed a function to categorize the hurricanes data</a:t>
            </a:r>
            <a:endParaRPr/>
          </a:p>
          <a:p>
            <a:pPr indent="0" lvl="0" marL="0" rtl="0" algn="l">
              <a:spcBef>
                <a:spcPts val="1200"/>
              </a:spcBef>
              <a:spcAft>
                <a:spcPts val="0"/>
              </a:spcAft>
              <a:buNone/>
            </a:pPr>
            <a:r>
              <a:rPr lang="en"/>
              <a:t>We then created a chart to select the hurricane by name to view its progression as it lands in different spots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9" name="Google Shape;119;p19"/>
          <p:cNvPicPr preferRelativeResize="0"/>
          <p:nvPr/>
        </p:nvPicPr>
        <p:blipFill rotWithShape="1">
          <a:blip r:embed="rId3">
            <a:alphaModFix/>
          </a:blip>
          <a:srcRect b="0" l="0" r="13755" t="0"/>
          <a:stretch/>
        </p:blipFill>
        <p:spPr>
          <a:xfrm>
            <a:off x="5508550" y="1211350"/>
            <a:ext cx="3213302" cy="23541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Approach - II</a:t>
            </a:r>
            <a:endParaRPr/>
          </a:p>
        </p:txBody>
      </p:sp>
      <p:sp>
        <p:nvSpPr>
          <p:cNvPr id="125" name="Google Shape;125;p2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then grouped the data by decade and category of storm</a:t>
            </a:r>
            <a:endParaRPr/>
          </a:p>
          <a:p>
            <a:pPr indent="0" lvl="0" marL="0" rtl="0" algn="l">
              <a:spcBef>
                <a:spcPts val="1200"/>
              </a:spcBef>
              <a:spcAft>
                <a:spcPts val="0"/>
              </a:spcAft>
              <a:buNone/>
            </a:pPr>
            <a:r>
              <a:rPr lang="en"/>
              <a:t>The final dataframe shows the frequency of hurricanes by decade for each category</a:t>
            </a:r>
            <a:endParaRPr/>
          </a:p>
          <a:p>
            <a:pPr indent="0" lvl="0" marL="0" rtl="0" algn="l">
              <a:spcBef>
                <a:spcPts val="1200"/>
              </a:spcBef>
              <a:spcAft>
                <a:spcPts val="0"/>
              </a:spcAft>
              <a:buNone/>
            </a:pPr>
            <a:r>
              <a:rPr lang="en"/>
              <a:t>The final data set was used to create a bar plot to reflect the frequency against the decade</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findings - I</a:t>
            </a:r>
            <a:endParaRPr/>
          </a:p>
        </p:txBody>
      </p:sp>
      <p:sp>
        <p:nvSpPr>
          <p:cNvPr id="131" name="Google Shape;131;p2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1"/>
          <p:cNvPicPr preferRelativeResize="0"/>
          <p:nvPr/>
        </p:nvPicPr>
        <p:blipFill>
          <a:blip r:embed="rId3">
            <a:alphaModFix/>
          </a:blip>
          <a:stretch>
            <a:fillRect/>
          </a:stretch>
        </p:blipFill>
        <p:spPr>
          <a:xfrm>
            <a:off x="803200" y="1211350"/>
            <a:ext cx="7918651" cy="339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